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88163" cy="100203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DD7"/>
    <a:srgbClr val="FF0014"/>
    <a:srgbClr val="FC0107"/>
    <a:srgbClr val="0000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3300" y="-1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B49B-F3D1-AA44-9AD6-74B9D69EEA1A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035-34BC-2641-9C99-90E270C705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700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B49B-F3D1-AA44-9AD6-74B9D69EEA1A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035-34BC-2641-9C99-90E270C705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462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B49B-F3D1-AA44-9AD6-74B9D69EEA1A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035-34BC-2641-9C99-90E270C705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759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B49B-F3D1-AA44-9AD6-74B9D69EEA1A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035-34BC-2641-9C99-90E270C705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706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B49B-F3D1-AA44-9AD6-74B9D69EEA1A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035-34BC-2641-9C99-90E270C705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76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B49B-F3D1-AA44-9AD6-74B9D69EEA1A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035-34BC-2641-9C99-90E270C705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519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B49B-F3D1-AA44-9AD6-74B9D69EEA1A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035-34BC-2641-9C99-90E270C705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018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B49B-F3D1-AA44-9AD6-74B9D69EEA1A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035-34BC-2641-9C99-90E270C705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223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B49B-F3D1-AA44-9AD6-74B9D69EEA1A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035-34BC-2641-9C99-90E270C705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30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B49B-F3D1-AA44-9AD6-74B9D69EEA1A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035-34BC-2641-9C99-90E270C705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031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B49B-F3D1-AA44-9AD6-74B9D69EEA1A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B035-34BC-2641-9C99-90E270C705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719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AB49B-F3D1-AA44-9AD6-74B9D69EEA1A}" type="datetimeFigureOut">
              <a:rPr kumimoji="1" lang="ja-JP" altLang="en-US" smtClean="0"/>
              <a:t>2020/8/24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B035-34BC-2641-9C99-90E270C705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938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D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グループ化 75"/>
          <p:cNvGrpSpPr/>
          <p:nvPr/>
        </p:nvGrpSpPr>
        <p:grpSpPr>
          <a:xfrm>
            <a:off x="6260233" y="837600"/>
            <a:ext cx="570643" cy="8452108"/>
            <a:chOff x="8231367" y="358456"/>
            <a:chExt cx="570643" cy="8452108"/>
          </a:xfrm>
        </p:grpSpPr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48516" y="3724256"/>
              <a:ext cx="542289" cy="1695354"/>
            </a:xfrm>
            <a:prstGeom prst="rect">
              <a:avLst/>
            </a:prstGeom>
          </p:spPr>
        </p:pic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43605" y="5419610"/>
              <a:ext cx="547200" cy="1695600"/>
            </a:xfrm>
            <a:prstGeom prst="rect">
              <a:avLst/>
            </a:prstGeom>
          </p:spPr>
        </p:pic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5816" y="7114964"/>
              <a:ext cx="566194" cy="1695600"/>
            </a:xfrm>
            <a:prstGeom prst="rect">
              <a:avLst/>
            </a:prstGeom>
          </p:spPr>
        </p:pic>
        <p:pic>
          <p:nvPicPr>
            <p:cNvPr id="56" name="図 5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1367" y="2041233"/>
              <a:ext cx="566194" cy="1695600"/>
            </a:xfrm>
            <a:prstGeom prst="rect">
              <a:avLst/>
            </a:prstGeom>
          </p:spPr>
        </p:pic>
        <p:pic>
          <p:nvPicPr>
            <p:cNvPr id="73" name="図 7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44246" y="358456"/>
              <a:ext cx="547200" cy="1695600"/>
            </a:xfrm>
            <a:prstGeom prst="rect">
              <a:avLst/>
            </a:prstGeom>
          </p:spPr>
        </p:pic>
      </p:grpSp>
      <p:sp>
        <p:nvSpPr>
          <p:cNvPr id="4" name="テキスト ボックス 3"/>
          <p:cNvSpPr txBox="1"/>
          <p:nvPr/>
        </p:nvSpPr>
        <p:spPr>
          <a:xfrm>
            <a:off x="718338" y="915366"/>
            <a:ext cx="54213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dist" defTabSz="914400"/>
            <a:r>
              <a:rPr lang="ja-JP" altLang="ja-JP" sz="3600" kern="0" dirty="0">
                <a:ln w="0">
                  <a:solidFill>
                    <a:schemeClr val="bg1"/>
                  </a:solidFill>
                </a:ln>
                <a:solidFill>
                  <a:srgbClr val="00009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ヒラギノ角ゴ StdN W8"/>
                <a:ea typeface="ヒラギノ角ゴ StdN W8"/>
                <a:cs typeface="ヒラギノ角ゴ StdN W8"/>
              </a:rPr>
              <a:t>乳幼児の</a:t>
            </a:r>
            <a:r>
              <a:rPr lang="ja-JP" altLang="ja-JP" sz="3600" kern="0" dirty="0" smtClean="0">
                <a:ln w="0">
                  <a:solidFill>
                    <a:schemeClr val="bg1"/>
                  </a:solidFill>
                </a:ln>
                <a:solidFill>
                  <a:srgbClr val="00009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ヒラギノ角ゴ StdN W8"/>
                <a:ea typeface="ヒラギノ角ゴ StdN W8"/>
                <a:cs typeface="ヒラギノ角ゴ StdN W8"/>
              </a:rPr>
              <a:t>マスク</a:t>
            </a:r>
            <a:endParaRPr lang="en-US" altLang="ja-JP" sz="3600" kern="0" dirty="0" smtClean="0">
              <a:ln w="0">
                <a:solidFill>
                  <a:schemeClr val="bg1"/>
                </a:solidFill>
              </a:ln>
              <a:solidFill>
                <a:srgbClr val="00009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ヒラギノ角ゴ StdN W8"/>
              <a:ea typeface="ヒラギノ角ゴ StdN W8"/>
              <a:cs typeface="ヒラギノ角ゴ StdN W8"/>
            </a:endParaRPr>
          </a:p>
          <a:p>
            <a:pPr lvl="0" algn="dist" defTabSz="914400"/>
            <a:r>
              <a:rPr lang="ja-JP" altLang="ja-JP" sz="3600" kern="0" dirty="0" smtClean="0">
                <a:ln w="0">
                  <a:solidFill>
                    <a:schemeClr val="bg1"/>
                  </a:solidFill>
                </a:ln>
                <a:solidFill>
                  <a:srgbClr val="00009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ヒラギノ角ゴ StdN W8"/>
                <a:ea typeface="ヒラギノ角ゴ StdN W8"/>
                <a:cs typeface="ヒラギノ角ゴ StdN W8"/>
              </a:rPr>
              <a:t>着用</a:t>
            </a:r>
            <a:r>
              <a:rPr lang="ja-JP" altLang="ja-JP" sz="3600" kern="0" dirty="0">
                <a:ln w="0">
                  <a:solidFill>
                    <a:schemeClr val="bg1"/>
                  </a:solidFill>
                </a:ln>
                <a:solidFill>
                  <a:srgbClr val="00009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ヒラギノ角ゴ StdN W8"/>
                <a:ea typeface="ヒラギノ角ゴ StdN W8"/>
                <a:cs typeface="ヒラギノ角ゴ StdN W8"/>
              </a:rPr>
              <a:t>に</a:t>
            </a:r>
            <a:r>
              <a:rPr lang="ja-JP" altLang="ja-JP" sz="3600" kern="0" dirty="0" smtClean="0">
                <a:ln w="0">
                  <a:solidFill>
                    <a:schemeClr val="bg1"/>
                  </a:solidFill>
                </a:ln>
                <a:solidFill>
                  <a:srgbClr val="00009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ヒラギノ角ゴ StdN W8"/>
                <a:ea typeface="ヒラギノ角ゴ StdN W8"/>
                <a:cs typeface="ヒラギノ角ゴ StdN W8"/>
              </a:rPr>
              <a:t>は危険</a:t>
            </a:r>
            <a:r>
              <a:rPr lang="ja-JP" altLang="ja-JP" sz="3600" kern="0" dirty="0">
                <a:ln w="0">
                  <a:solidFill>
                    <a:schemeClr val="bg1"/>
                  </a:solidFill>
                </a:ln>
                <a:solidFill>
                  <a:srgbClr val="00009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ヒラギノ角ゴ StdN W8"/>
                <a:ea typeface="ヒラギノ角ゴ StdN W8"/>
                <a:cs typeface="ヒラギノ角ゴ StdN W8"/>
              </a:rPr>
              <a:t>があります</a:t>
            </a:r>
            <a:r>
              <a:rPr lang="ja-JP" altLang="ja-JP" sz="3600" kern="0" dirty="0" smtClean="0">
                <a:ln w="0">
                  <a:solidFill>
                    <a:schemeClr val="bg1"/>
                  </a:solidFill>
                </a:ln>
                <a:solidFill>
                  <a:srgbClr val="00009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ヒラギノ角ゴ StdN W8"/>
                <a:ea typeface="ヒラギノ角ゴ StdN W8"/>
                <a:cs typeface="ヒラギノ角ゴ StdN W8"/>
              </a:rPr>
              <a:t>。</a:t>
            </a:r>
            <a:endParaRPr kumimoji="1" lang="ja-JP" altLang="en-US" dirty="0">
              <a:solidFill>
                <a:srgbClr val="000090"/>
              </a:solidFill>
              <a:latin typeface="ヒラギノ角ゴ StdN W8"/>
              <a:ea typeface="ヒラギノ角ゴ StdN W8"/>
              <a:cs typeface="ヒラギノ角ゴ StdN W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1404" y="2172083"/>
            <a:ext cx="56751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/>
            <a:r>
              <a:rPr lang="ja-JP" altLang="ja-JP" sz="2200" kern="0" dirty="0">
                <a:solidFill>
                  <a:srgbClr val="FF0014"/>
                </a:solidFill>
                <a:latin typeface="ヒラギノ角ゴ ProN W6"/>
                <a:ea typeface="ヒラギノ角ゴ ProN W6"/>
                <a:cs typeface="ヒラギノ角ゴ ProN W6"/>
              </a:rPr>
              <a:t>特に</a:t>
            </a:r>
            <a:r>
              <a:rPr lang="en-US" altLang="ja-JP" sz="2200" kern="0" dirty="0">
                <a:solidFill>
                  <a:srgbClr val="FF0014"/>
                </a:solidFill>
                <a:latin typeface="ヒラギノ角ゴ ProN W6"/>
                <a:ea typeface="ヒラギノ角ゴ ProN W6"/>
                <a:cs typeface="ヒラギノ角ゴ ProN W6"/>
              </a:rPr>
              <a:t>2</a:t>
            </a:r>
            <a:r>
              <a:rPr lang="ja-JP" altLang="ja-JP" sz="2200" kern="0" dirty="0">
                <a:solidFill>
                  <a:srgbClr val="FF0014"/>
                </a:solidFill>
                <a:latin typeface="ヒラギノ角ゴ ProN W6"/>
                <a:ea typeface="ヒラギノ角ゴ ProN W6"/>
                <a:cs typeface="ヒラギノ角ゴ ProN W6"/>
              </a:rPr>
              <a:t>歳未満の子どもは注意が必要です</a:t>
            </a:r>
            <a:r>
              <a:rPr lang="en-US" altLang="ja-JP" sz="2200" kern="0" dirty="0" smtClean="0">
                <a:solidFill>
                  <a:srgbClr val="FF0014"/>
                </a:solidFill>
                <a:latin typeface="ヒラギノ角ゴ ProN W6"/>
                <a:ea typeface="ヒラギノ角ゴ ProN W6"/>
                <a:cs typeface="ヒラギノ角ゴ ProN W6"/>
              </a:rPr>
              <a:t>!</a:t>
            </a:r>
            <a:endParaRPr lang="ja-JP" altLang="ja-JP" sz="2200" kern="0" dirty="0">
              <a:solidFill>
                <a:srgbClr val="FF0014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grpSp>
        <p:nvGrpSpPr>
          <p:cNvPr id="16" name="図形グループ 15"/>
          <p:cNvGrpSpPr/>
          <p:nvPr/>
        </p:nvGrpSpPr>
        <p:grpSpPr>
          <a:xfrm>
            <a:off x="584404" y="2881494"/>
            <a:ext cx="5836275" cy="2637384"/>
            <a:chOff x="519149" y="2944016"/>
            <a:chExt cx="5836275" cy="2214621"/>
          </a:xfrm>
        </p:grpSpPr>
        <p:grpSp>
          <p:nvGrpSpPr>
            <p:cNvPr id="8" name="図形グループ 7"/>
            <p:cNvGrpSpPr/>
            <p:nvPr/>
          </p:nvGrpSpPr>
          <p:grpSpPr>
            <a:xfrm>
              <a:off x="519149" y="2944016"/>
              <a:ext cx="2732473" cy="2214621"/>
              <a:chOff x="2062764" y="3929874"/>
              <a:chExt cx="2732473" cy="1882961"/>
            </a:xfrm>
          </p:grpSpPr>
          <p:sp>
            <p:nvSpPr>
              <p:cNvPr id="7" name="円/楕円 6"/>
              <p:cNvSpPr/>
              <p:nvPr/>
            </p:nvSpPr>
            <p:spPr>
              <a:xfrm>
                <a:off x="2062764" y="3929874"/>
                <a:ext cx="2732473" cy="188296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6" name="図 5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97" t="4519" r="13115" b="5605"/>
              <a:stretch/>
            </p:blipFill>
            <p:spPr>
              <a:xfrm>
                <a:off x="2676560" y="4085093"/>
                <a:ext cx="1504880" cy="1534352"/>
              </a:xfrm>
              <a:prstGeom prst="rect">
                <a:avLst/>
              </a:prstGeom>
            </p:spPr>
          </p:pic>
        </p:grpSp>
        <p:sp>
          <p:nvSpPr>
            <p:cNvPr id="9" name="テキスト ボックス 8"/>
            <p:cNvSpPr txBox="1"/>
            <p:nvPr/>
          </p:nvSpPr>
          <p:spPr>
            <a:xfrm>
              <a:off x="3209137" y="3035552"/>
              <a:ext cx="3146287" cy="1903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defTabSz="914400"/>
              <a:r>
                <a:rPr lang="ja-JP" altLang="en-US" sz="1600" kern="0" spc="300" dirty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子どもは呼吸器の空気</a:t>
              </a:r>
              <a:r>
                <a:rPr lang="ja-JP" altLang="en-US" sz="1600" kern="0" spc="30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の</a:t>
              </a:r>
              <a:endParaRPr lang="en-US" altLang="ja-JP" sz="1600" kern="0" spc="30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endParaRPr>
            </a:p>
            <a:p>
              <a:pPr lvl="0" defTabSz="914400">
                <a:spcAft>
                  <a:spcPts val="1000"/>
                </a:spcAft>
              </a:pPr>
              <a:r>
                <a:rPr lang="ja-JP" altLang="en-US" sz="1600" kern="0" spc="30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通り道</a:t>
              </a:r>
              <a:r>
                <a:rPr lang="ja-JP" altLang="en-US" sz="1600" kern="0" spc="300" dirty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が狭いので、マスク</a:t>
              </a:r>
              <a:r>
                <a:rPr lang="ja-JP" altLang="en-US" sz="1600" kern="0" spc="30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は呼吸</a:t>
              </a:r>
              <a:r>
                <a:rPr lang="ja-JP" altLang="en-US" sz="1600" kern="0" spc="300" dirty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をしにくく</a:t>
              </a:r>
              <a:r>
                <a:rPr lang="ja-JP" altLang="en-US" sz="1600" kern="0" spc="30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させ、呼吸</a:t>
              </a:r>
              <a:r>
                <a:rPr lang="ja-JP" altLang="en-US" sz="1600" kern="0" spc="300" dirty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や心臓</a:t>
              </a:r>
              <a:r>
                <a:rPr lang="ja-JP" altLang="en-US" sz="1600" kern="0" spc="30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の負担</a:t>
              </a:r>
              <a:r>
                <a:rPr lang="ja-JP" altLang="en-US" sz="1600" kern="0" spc="300" dirty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になります。</a:t>
              </a:r>
              <a:endParaRPr lang="en-US" altLang="ja-JP" sz="1600" kern="0" spc="300" dirty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endParaRPr>
            </a:p>
            <a:p>
              <a:pPr lvl="0" defTabSz="914400"/>
              <a:r>
                <a:rPr lang="ja-JP" altLang="en-US" sz="1600" kern="0" spc="30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マスク</a:t>
              </a:r>
              <a:r>
                <a:rPr lang="ja-JP" altLang="en-US" sz="1600" kern="0" spc="300" dirty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の着用時に</a:t>
              </a:r>
              <a:r>
                <a:rPr lang="ja-JP" altLang="en-US" sz="1600" kern="0" spc="30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は、</a:t>
              </a:r>
              <a:endParaRPr lang="en-US" altLang="ja-JP" sz="1600" kern="0" spc="30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endParaRPr>
            </a:p>
            <a:p>
              <a:pPr lvl="0" defTabSz="914400"/>
              <a:r>
                <a:rPr lang="ja-JP" altLang="en-US" sz="1600" kern="0" spc="30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顔色</a:t>
              </a:r>
              <a:r>
                <a:rPr lang="ja-JP" altLang="en-US" sz="1600" kern="0" spc="300" dirty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・表情・体調の変化</a:t>
              </a:r>
              <a:r>
                <a:rPr lang="ja-JP" altLang="en-US" sz="1600" kern="0" spc="30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に</a:t>
              </a:r>
              <a:endParaRPr lang="en-US" altLang="ja-JP" sz="1600" kern="0" spc="300" dirty="0" smtClean="0">
                <a:solidFill>
                  <a:prstClr val="black"/>
                </a:solidFill>
                <a:latin typeface="ヒラギノ角ゴ ProN W6"/>
                <a:ea typeface="ヒラギノ角ゴ ProN W6"/>
                <a:cs typeface="ヒラギノ角ゴ ProN W6"/>
              </a:endParaRPr>
            </a:p>
            <a:p>
              <a:pPr lvl="0" defTabSz="914400">
                <a:spcAft>
                  <a:spcPts val="1200"/>
                </a:spcAft>
              </a:pPr>
              <a:r>
                <a:rPr lang="ja-JP" altLang="en-US" sz="1600" kern="0" spc="300" dirty="0" smtClean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気</a:t>
              </a:r>
              <a:r>
                <a:rPr lang="ja-JP" altLang="en-US" sz="1600" kern="0" spc="300" dirty="0">
                  <a:solidFill>
                    <a:prstClr val="black"/>
                  </a:solidFill>
                  <a:latin typeface="ヒラギノ角ゴ ProN W6"/>
                  <a:ea typeface="ヒラギノ角ゴ ProN W6"/>
                  <a:cs typeface="ヒラギノ角ゴ ProN W6"/>
                </a:rPr>
                <a:t>を付けましょう。</a:t>
              </a:r>
            </a:p>
            <a:p>
              <a:pPr lvl="0" algn="r" defTabSz="914400">
                <a:spcAft>
                  <a:spcPts val="1000"/>
                </a:spcAft>
                <a:defRPr/>
              </a:pPr>
              <a:r>
                <a:rPr lang="en-US" altLang="ja-JP" sz="1100" kern="0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ヒラギノ角ゴ ProN W3"/>
                  <a:ea typeface="ヒラギノ角ゴ ProN W3"/>
                  <a:cs typeface="ヒラギノ角ゴ ProN W3"/>
                </a:rPr>
                <a:t>&lt;</a:t>
              </a:r>
              <a:r>
                <a:rPr lang="ja-JP" altLang="ja-JP" sz="1100" kern="0" dirty="0">
                  <a:solidFill>
                    <a:prstClr val="black"/>
                  </a:solidFill>
                  <a:latin typeface="ヒラギノ角ゴ ProN W3"/>
                  <a:ea typeface="ヒラギノ角ゴ ProN W3"/>
                  <a:cs typeface="ヒラギノ角ゴ ProN W3"/>
                </a:rPr>
                <a:t>引用</a:t>
              </a:r>
              <a:r>
                <a:rPr lang="en-US" altLang="ja-JP" sz="1100" kern="0" dirty="0">
                  <a:solidFill>
                    <a:prstClr val="black"/>
                  </a:solidFill>
                  <a:latin typeface="ヒラギノ角ゴ ProN W3"/>
                  <a:ea typeface="ヒラギノ角ゴ ProN W3"/>
                  <a:cs typeface="ヒラギノ角ゴ ProN W3"/>
                </a:rPr>
                <a:t>&gt;</a:t>
              </a:r>
              <a:r>
                <a:rPr lang="ja-JP" altLang="ja-JP" sz="1100" kern="0" dirty="0">
                  <a:solidFill>
                    <a:prstClr val="black"/>
                  </a:solidFill>
                  <a:latin typeface="ヒラギノ角ゴ ProN W3"/>
                  <a:ea typeface="ヒラギノ角ゴ ProN W3"/>
                  <a:cs typeface="ヒラギノ角ゴ ProN W3"/>
                </a:rPr>
                <a:t>日本小児科医会</a:t>
              </a:r>
              <a:r>
                <a:rPr lang="ja-JP" altLang="ja-JP" sz="1100" kern="0" dirty="0" smtClean="0">
                  <a:solidFill>
                    <a:prstClr val="black"/>
                  </a:solidFill>
                  <a:latin typeface="ヒラギノ角ゴ ProN W3"/>
                  <a:ea typeface="ヒラギノ角ゴ ProN W3"/>
                  <a:cs typeface="ヒラギノ角ゴ ProN W3"/>
                </a:rPr>
                <a:t>より</a:t>
              </a:r>
              <a:endParaRPr kumimoji="0" lang="ja-JP" altLang="ja-JP" sz="1100" kern="0" dirty="0">
                <a:solidFill>
                  <a:prstClr val="black"/>
                </a:solidFill>
                <a:latin typeface="ヒラギノ角ゴ ProN W3"/>
                <a:ea typeface="ヒラギノ角ゴ ProN W3"/>
                <a:cs typeface="ヒラギノ角ゴ ProN W3"/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718338" y="5881099"/>
            <a:ext cx="54213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dist" defTabSz="914400"/>
            <a:r>
              <a:rPr lang="ja-JP" altLang="ja-JP" sz="3600" kern="0" dirty="0">
                <a:ln w="0">
                  <a:solidFill>
                    <a:schemeClr val="bg1"/>
                  </a:solidFill>
                </a:ln>
                <a:solidFill>
                  <a:srgbClr val="00009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ヒラギノ角ゴ StdN W8"/>
                <a:ea typeface="ヒラギノ角ゴ StdN W8"/>
                <a:cs typeface="ヒラギノ角ゴ StdN W8"/>
              </a:rPr>
              <a:t>乳</a:t>
            </a:r>
            <a:r>
              <a:rPr lang="ja-JP" altLang="en-US" sz="3600" kern="0" dirty="0">
                <a:ln w="0">
                  <a:solidFill>
                    <a:schemeClr val="bg1"/>
                  </a:solidFill>
                </a:ln>
                <a:solidFill>
                  <a:srgbClr val="00009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ヒラギノ角ゴ StdN W8"/>
                <a:ea typeface="ヒラギノ角ゴ StdN W8"/>
                <a:cs typeface="ヒラギノ角ゴ StdN W8"/>
              </a:rPr>
              <a:t>児の冷却</a:t>
            </a:r>
            <a:r>
              <a:rPr lang="ja-JP" altLang="en-US" sz="3600" kern="0" dirty="0" smtClean="0">
                <a:ln w="0">
                  <a:solidFill>
                    <a:schemeClr val="bg1"/>
                  </a:solidFill>
                </a:ln>
                <a:solidFill>
                  <a:srgbClr val="00009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ヒラギノ角ゴ StdN W8"/>
                <a:ea typeface="ヒラギノ角ゴ StdN W8"/>
                <a:cs typeface="ヒラギノ角ゴ StdN W8"/>
              </a:rPr>
              <a:t>ジェルシート</a:t>
            </a:r>
            <a:endParaRPr lang="en-US" altLang="ja-JP" sz="3600" kern="0" dirty="0" smtClean="0">
              <a:ln w="0">
                <a:solidFill>
                  <a:schemeClr val="bg1"/>
                </a:solidFill>
              </a:ln>
              <a:solidFill>
                <a:srgbClr val="00009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ヒラギノ角ゴ StdN W8"/>
              <a:ea typeface="ヒラギノ角ゴ StdN W8"/>
              <a:cs typeface="ヒラギノ角ゴ StdN W8"/>
            </a:endParaRPr>
          </a:p>
          <a:p>
            <a:pPr lvl="0" algn="dist" defTabSz="914400"/>
            <a:r>
              <a:rPr lang="ja-JP" altLang="en-US" sz="3600" kern="0" dirty="0" smtClean="0">
                <a:ln w="0">
                  <a:solidFill>
                    <a:schemeClr val="bg1"/>
                  </a:solidFill>
                </a:ln>
                <a:solidFill>
                  <a:srgbClr val="00009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ヒラギノ角ゴ StdN W8"/>
                <a:ea typeface="ヒラギノ角ゴ StdN W8"/>
                <a:cs typeface="ヒラギノ角ゴ StdN W8"/>
              </a:rPr>
              <a:t>使用は控えましょう。</a:t>
            </a:r>
            <a:endParaRPr lang="ja-JP" altLang="ja-JP" sz="3600" kern="0" dirty="0">
              <a:ln w="0">
                <a:solidFill>
                  <a:schemeClr val="bg1"/>
                </a:solidFill>
              </a:ln>
              <a:solidFill>
                <a:srgbClr val="00009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ヒラギノ角ゴ StdN W8"/>
              <a:ea typeface="ヒラギノ角ゴ StdN W8"/>
              <a:cs typeface="ヒラギノ角ゴ StdN W8"/>
            </a:endParaRPr>
          </a:p>
        </p:txBody>
      </p:sp>
      <p:grpSp>
        <p:nvGrpSpPr>
          <p:cNvPr id="15" name="図形グループ 14"/>
          <p:cNvGrpSpPr/>
          <p:nvPr/>
        </p:nvGrpSpPr>
        <p:grpSpPr>
          <a:xfrm>
            <a:off x="1098824" y="7291040"/>
            <a:ext cx="4660351" cy="1180682"/>
            <a:chOff x="1200041" y="7382576"/>
            <a:chExt cx="4660351" cy="1180682"/>
          </a:xfrm>
        </p:grpSpPr>
        <p:sp>
          <p:nvSpPr>
            <p:cNvPr id="12" name="円/楕円 11"/>
            <p:cNvSpPr/>
            <p:nvPr/>
          </p:nvSpPr>
          <p:spPr>
            <a:xfrm>
              <a:off x="1200041" y="7382576"/>
              <a:ext cx="4660351" cy="11806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390261" y="7660651"/>
              <a:ext cx="4312391" cy="58477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lvl="0" algn="dist" defTabSz="914400"/>
              <a:r>
                <a:rPr lang="ja-JP" altLang="en-US" sz="1600" kern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乳児</a:t>
              </a:r>
              <a:r>
                <a:rPr lang="ja-JP" altLang="en-US" sz="1600" kern="0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の額に貼ったシートが口と鼻をふさぎ</a:t>
              </a:r>
              <a:r>
                <a:rPr lang="ja-JP" altLang="en-US" sz="1600" kern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、</a:t>
              </a:r>
              <a:endParaRPr lang="en-US" altLang="ja-JP" sz="1600" kern="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lvl="0" algn="dist" defTabSz="914400"/>
              <a:r>
                <a:rPr lang="ja-JP" altLang="en-US" sz="1600" kern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窒息</a:t>
              </a:r>
              <a:r>
                <a:rPr lang="ja-JP" altLang="en-US" sz="1600" kern="0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状態となる事故が過去に発生しています</a:t>
              </a:r>
              <a:r>
                <a:rPr lang="ja-JP" altLang="en-US" sz="1600" kern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。</a:t>
              </a:r>
              <a:endParaRPr kumimoji="0" lang="ja-JP" altLang="ja-JP" sz="1600" kern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>
            <a:off x="662869" y="8715752"/>
            <a:ext cx="420094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600" dirty="0">
                <a:latin typeface="ヒラギノ角ゴ ProN W6"/>
                <a:ea typeface="ヒラギノ角ゴ ProN W6"/>
                <a:cs typeface="ヒラギノ角ゴ ProN W6"/>
              </a:rPr>
              <a:t>八王子市</a:t>
            </a:r>
            <a:r>
              <a:rPr lang="ja-JP" altLang="en-US" sz="2600" dirty="0" smtClean="0">
                <a:latin typeface="ヒラギノ角ゴ ProN W6"/>
                <a:ea typeface="ヒラギノ角ゴ ProN W6"/>
                <a:cs typeface="ヒラギノ角ゴ ProN W6"/>
              </a:rPr>
              <a:t>医師会</a:t>
            </a:r>
            <a:r>
              <a:rPr lang="en-US" altLang="ja-JP" sz="2600" dirty="0" smtClean="0">
                <a:latin typeface="ヒラギノ角ゴ ProN W6"/>
                <a:ea typeface="ヒラギノ角ゴ ProN W6"/>
                <a:cs typeface="ヒラギノ角ゴ ProN W6"/>
              </a:rPr>
              <a:t> </a:t>
            </a:r>
            <a:r>
              <a:rPr lang="en-US" altLang="ja-JP" dirty="0" smtClean="0">
                <a:latin typeface="ヒラギノ角ゴ ProN W3"/>
                <a:ea typeface="ヒラギノ角ゴ ProN W3"/>
                <a:cs typeface="ヒラギノ角ゴ ProN W3"/>
              </a:rPr>
              <a:t>/ </a:t>
            </a:r>
            <a:r>
              <a:rPr lang="ja-JP" altLang="en-US" dirty="0" smtClean="0">
                <a:latin typeface="ヒラギノ角ゴ ProN W3"/>
                <a:ea typeface="ヒラギノ角ゴ ProN W3"/>
                <a:cs typeface="ヒラギノ角ゴ ProN W3"/>
              </a:rPr>
              <a:t>同小児科部会</a:t>
            </a:r>
            <a:endParaRPr lang="ja-JP" altLang="en-US" dirty="0">
              <a:latin typeface="ヒラギノ角ゴ ProN W3"/>
              <a:ea typeface="ヒラギノ角ゴ ProN W3"/>
              <a:cs typeface="ヒラギノ角ゴ ProN W3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868647" y="8895710"/>
            <a:ext cx="1356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ヒラギノ角ゴ ProN W3"/>
                <a:ea typeface="ヒラギノ角ゴ ProN W3"/>
                <a:cs typeface="ヒラギノ角ゴ ProN W3"/>
              </a:rPr>
              <a:t>2020</a:t>
            </a:r>
            <a:r>
              <a:rPr lang="ja-JP" altLang="en-US" sz="1200" dirty="0" smtClean="0">
                <a:latin typeface="ヒラギノ角ゴ ProN W3"/>
                <a:ea typeface="ヒラギノ角ゴ ProN W3"/>
                <a:cs typeface="ヒラギノ角ゴ ProN W3"/>
              </a:rPr>
              <a:t>年 </a:t>
            </a:r>
            <a:r>
              <a:rPr lang="en-US" altLang="ja-JP" sz="1200" dirty="0">
                <a:latin typeface="ヒラギノ角ゴ ProN W3"/>
                <a:ea typeface="ヒラギノ角ゴ ProN W3"/>
                <a:cs typeface="ヒラギノ角ゴ ProN W3"/>
              </a:rPr>
              <a:t>8</a:t>
            </a:r>
            <a:r>
              <a:rPr lang="ja-JP" altLang="en-US" sz="1200" dirty="0">
                <a:latin typeface="ヒラギノ角ゴ ProN W3"/>
                <a:ea typeface="ヒラギノ角ゴ ProN W3"/>
                <a:cs typeface="ヒラギノ角ゴ ProN W3"/>
              </a:rPr>
              <a:t>月</a:t>
            </a:r>
            <a:r>
              <a:rPr lang="ja-JP" altLang="en-US" sz="1200" dirty="0" smtClean="0">
                <a:latin typeface="ヒラギノ角ゴ ProN W3"/>
                <a:ea typeface="ヒラギノ角ゴ ProN W3"/>
                <a:cs typeface="ヒラギノ角ゴ ProN W3"/>
              </a:rPr>
              <a:t>作成</a:t>
            </a:r>
            <a:endParaRPr lang="ja-JP" altLang="en-US" sz="1200" dirty="0">
              <a:latin typeface="ヒラギノ角ゴ ProN W3"/>
              <a:ea typeface="ヒラギノ角ゴ ProN W3"/>
              <a:cs typeface="ヒラギノ角ゴ ProN W3"/>
            </a:endParaRPr>
          </a:p>
        </p:txBody>
      </p:sp>
      <p:grpSp>
        <p:nvGrpSpPr>
          <p:cNvPr id="49" name="グループ化 48"/>
          <p:cNvGrpSpPr/>
          <p:nvPr/>
        </p:nvGrpSpPr>
        <p:grpSpPr>
          <a:xfrm>
            <a:off x="16065" y="771449"/>
            <a:ext cx="574929" cy="8467496"/>
            <a:chOff x="-2918124" y="1484562"/>
            <a:chExt cx="574929" cy="8467496"/>
          </a:xfrm>
        </p:grpSpPr>
        <p:pic>
          <p:nvPicPr>
            <p:cNvPr id="27" name="図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-2898184" y="4875516"/>
              <a:ext cx="542289" cy="1695354"/>
            </a:xfrm>
            <a:prstGeom prst="rect">
              <a:avLst/>
            </a:prstGeom>
          </p:spPr>
        </p:pic>
        <p:pic>
          <p:nvPicPr>
            <p:cNvPr id="28" name="図 2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-2898184" y="3179916"/>
              <a:ext cx="547200" cy="1695600"/>
            </a:xfrm>
            <a:prstGeom prst="rect">
              <a:avLst/>
            </a:prstGeom>
          </p:spPr>
        </p:pic>
        <p:pic>
          <p:nvPicPr>
            <p:cNvPr id="29" name="図 2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-2909389" y="1484562"/>
              <a:ext cx="566194" cy="1695600"/>
            </a:xfrm>
            <a:prstGeom prst="rect">
              <a:avLst/>
            </a:prstGeom>
          </p:spPr>
        </p:pic>
        <p:pic>
          <p:nvPicPr>
            <p:cNvPr id="45" name="図 4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-2918124" y="6560362"/>
              <a:ext cx="566194" cy="1695600"/>
            </a:xfrm>
            <a:prstGeom prst="rect">
              <a:avLst/>
            </a:prstGeom>
          </p:spPr>
        </p:pic>
        <p:pic>
          <p:nvPicPr>
            <p:cNvPr id="48" name="図 4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-2896736" y="8256458"/>
              <a:ext cx="547200" cy="1695600"/>
            </a:xfrm>
            <a:prstGeom prst="rect">
              <a:avLst/>
            </a:prstGeom>
          </p:spPr>
        </p:pic>
      </p:grpSp>
      <p:grpSp>
        <p:nvGrpSpPr>
          <p:cNvPr id="66" name="グループ化 65"/>
          <p:cNvGrpSpPr/>
          <p:nvPr/>
        </p:nvGrpSpPr>
        <p:grpSpPr>
          <a:xfrm>
            <a:off x="41822" y="91100"/>
            <a:ext cx="6781661" cy="566194"/>
            <a:chOff x="6139662" y="4892747"/>
            <a:chExt cx="6781661" cy="566194"/>
          </a:xfrm>
        </p:grpSpPr>
        <p:grpSp>
          <p:nvGrpSpPr>
            <p:cNvPr id="65" name="グループ化 64"/>
            <p:cNvGrpSpPr/>
            <p:nvPr/>
          </p:nvGrpSpPr>
          <p:grpSpPr>
            <a:xfrm>
              <a:off x="6139662" y="4892747"/>
              <a:ext cx="5086307" cy="566194"/>
              <a:chOff x="7368725" y="274119"/>
              <a:chExt cx="5086307" cy="566194"/>
            </a:xfrm>
          </p:grpSpPr>
          <p:pic>
            <p:nvPicPr>
              <p:cNvPr id="59" name="図 5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945257" y="-291209"/>
                <a:ext cx="542289" cy="1695354"/>
              </a:xfrm>
              <a:prstGeom prst="rect">
                <a:avLst/>
              </a:prstGeom>
            </p:spPr>
          </p:pic>
          <p:pic>
            <p:nvPicPr>
              <p:cNvPr id="60" name="図 59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9638278" y="-288876"/>
                <a:ext cx="547200" cy="1695600"/>
              </a:xfrm>
              <a:prstGeom prst="rect">
                <a:avLst/>
              </a:prstGeom>
            </p:spPr>
          </p:pic>
          <p:pic>
            <p:nvPicPr>
              <p:cNvPr id="61" name="図 60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1324135" y="-290584"/>
                <a:ext cx="566194" cy="1695600"/>
              </a:xfrm>
              <a:prstGeom prst="rect">
                <a:avLst/>
              </a:prstGeom>
            </p:spPr>
          </p:pic>
        </p:grpSp>
        <p:pic>
          <p:nvPicPr>
            <p:cNvPr id="62" name="図 6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802501" y="4323839"/>
              <a:ext cx="542289" cy="1695354"/>
            </a:xfrm>
            <a:prstGeom prst="rect">
              <a:avLst/>
            </a:prstGeom>
          </p:spPr>
        </p:pic>
      </p:grpSp>
      <p:grpSp>
        <p:nvGrpSpPr>
          <p:cNvPr id="67" name="グループ化 66"/>
          <p:cNvGrpSpPr/>
          <p:nvPr/>
        </p:nvGrpSpPr>
        <p:grpSpPr>
          <a:xfrm flipH="1">
            <a:off x="39674" y="9323114"/>
            <a:ext cx="6781661" cy="566194"/>
            <a:chOff x="6139662" y="4892747"/>
            <a:chExt cx="6781661" cy="566194"/>
          </a:xfrm>
        </p:grpSpPr>
        <p:grpSp>
          <p:nvGrpSpPr>
            <p:cNvPr id="68" name="グループ化 67"/>
            <p:cNvGrpSpPr/>
            <p:nvPr/>
          </p:nvGrpSpPr>
          <p:grpSpPr>
            <a:xfrm>
              <a:off x="6139662" y="4892747"/>
              <a:ext cx="5086307" cy="566194"/>
              <a:chOff x="7368725" y="274119"/>
              <a:chExt cx="5086307" cy="566194"/>
            </a:xfrm>
          </p:grpSpPr>
          <p:pic>
            <p:nvPicPr>
              <p:cNvPr id="70" name="図 6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945257" y="-291209"/>
                <a:ext cx="542289" cy="1695354"/>
              </a:xfrm>
              <a:prstGeom prst="rect">
                <a:avLst/>
              </a:prstGeom>
            </p:spPr>
          </p:pic>
          <p:pic>
            <p:nvPicPr>
              <p:cNvPr id="71" name="図 70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9638278" y="-288876"/>
                <a:ext cx="547200" cy="1695600"/>
              </a:xfrm>
              <a:prstGeom prst="rect">
                <a:avLst/>
              </a:prstGeom>
            </p:spPr>
          </p:pic>
          <p:pic>
            <p:nvPicPr>
              <p:cNvPr id="72" name="図 71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1324135" y="-290584"/>
                <a:ext cx="566194" cy="1695600"/>
              </a:xfrm>
              <a:prstGeom prst="rect">
                <a:avLst/>
              </a:prstGeom>
            </p:spPr>
          </p:pic>
        </p:grpSp>
        <p:pic>
          <p:nvPicPr>
            <p:cNvPr id="69" name="図 6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802501" y="4323839"/>
              <a:ext cx="542289" cy="16953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76868597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117</Words>
  <Application>Microsoft Office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永野 敦</dc:creator>
  <cp:lastModifiedBy>101</cp:lastModifiedBy>
  <cp:revision>21</cp:revision>
  <cp:lastPrinted>2020-08-06T07:08:47Z</cp:lastPrinted>
  <dcterms:created xsi:type="dcterms:W3CDTF">2020-07-31T15:23:02Z</dcterms:created>
  <dcterms:modified xsi:type="dcterms:W3CDTF">2020-08-24T00:42:13Z</dcterms:modified>
</cp:coreProperties>
</file>